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71" r:id="rId6"/>
    <p:sldId id="280" r:id="rId7"/>
    <p:sldId id="278" r:id="rId8"/>
    <p:sldId id="282" r:id="rId9"/>
    <p:sldId id="281" r:id="rId10"/>
    <p:sldId id="277" r:id="rId11"/>
    <p:sldId id="276" r:id="rId1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4800" b="1" kern="1200">
        <a:solidFill>
          <a:schemeClr val="bg1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  <a:srgbClr val="00CC00"/>
    <a:srgbClr val="FF6600"/>
    <a:srgbClr val="FF00FF"/>
    <a:srgbClr val="009900"/>
    <a:srgbClr val="800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4660"/>
  </p:normalViewPr>
  <p:slideViewPr>
    <p:cSldViewPr>
      <p:cViewPr varScale="1">
        <p:scale>
          <a:sx n="86" d="100"/>
          <a:sy n="86" d="100"/>
        </p:scale>
        <p:origin x="62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F156A0C-40E2-4815-A0C4-311C66BB1D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7102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kumimoji="1"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F2C4E56-EAEA-4EE7-8ED7-A0DC893810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2474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fld id="{99266054-E4DA-4614-8E48-77496F41D3CB}" type="slidenum">
              <a:rPr lang="en-US" altLang="zh-TW" sz="1200" b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10</a:t>
            </a:fld>
            <a:endParaRPr lang="en-US" altLang="zh-TW" sz="1200" b="0" smtClean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6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4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29" tIns="45714" rIns="91429" bIns="45714"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  <p:sp>
        <p:nvSpPr>
          <p:cNvPr id="1536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/>
          <a:lstStyle>
            <a:lvl1pPr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DD73B7D7-B753-4AA6-ADFC-B52925CAF49E}" type="slidenum">
              <a:rPr lang="en-US" altLang="zh-CN" sz="1200" b="0"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pPr algn="r" eaLnBrk="1" hangingPunct="1"/>
              <a:t>10</a:t>
            </a:fld>
            <a:endParaRPr lang="en-US" altLang="zh-CN" sz="1200" b="0">
              <a:solidFill>
                <a:schemeClr val="tx1"/>
              </a:solidFill>
              <a:latin typeface="Verdan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177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fld id="{0DDB90E7-479F-487D-8856-0E4C13939B78}" type="slidenum">
              <a:rPr lang="en-US" altLang="zh-TW" sz="1200" b="0" smtClean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11</a:t>
            </a:fld>
            <a:endParaRPr lang="en-US" altLang="zh-TW" sz="1200" b="0" smtClean="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41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2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29" tIns="45714" rIns="91429" bIns="45714"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  <p:sp>
        <p:nvSpPr>
          <p:cNvPr id="17413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/>
          <a:lstStyle>
            <a:lvl1pPr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5720DFDD-D5E2-4090-A3A8-BC78EF71F4B5}" type="slidenum">
              <a:rPr lang="en-US" altLang="zh-CN" sz="1200" b="0"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pPr algn="r" eaLnBrk="1" hangingPunct="1"/>
              <a:t>11</a:t>
            </a:fld>
            <a:endParaRPr lang="en-US" altLang="zh-CN" sz="1200" b="0">
              <a:solidFill>
                <a:schemeClr val="tx1"/>
              </a:solidFill>
              <a:latin typeface="Verdana" panose="020B060403050404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77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R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006"/>
              <a:ext cx="4704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R0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R0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64"/>
              <a:ext cx="5376" cy="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95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2FE9FD3-9BBB-4D14-9A81-D4E7470DC3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56434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86089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00250" cy="6096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848350" cy="6096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31419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471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413641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4600" y="381000"/>
            <a:ext cx="29718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38800" y="381000"/>
            <a:ext cx="29718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98453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47625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32945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93544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3623730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7097704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0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3713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0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685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0" y="381000"/>
            <a:ext cx="6096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anose="05000000000000000000" pitchFamily="2" charset="2"/>
        <a:buChar char="|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anose="05000000000000000000" pitchFamily="2" charset="2"/>
        <a:buChar char="z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anose="05000000000000000000" pitchFamily="2" charset="2"/>
        <a:buChar char="]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anose="05000000000000000000" pitchFamily="2" charset="2"/>
        <a:buChar char="l"/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anose="05000000000000000000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941888"/>
            <a:ext cx="7380287" cy="1582737"/>
          </a:xfrm>
        </p:spPr>
        <p:txBody>
          <a:bodyPr/>
          <a:lstStyle/>
          <a:p>
            <a:pPr eaLnBrk="1" fontAlgn="ctr" hangingPunct="1"/>
            <a:endParaRPr lang="zh-TW" altLang="en-US" sz="2400" b="1" smtClean="0"/>
          </a:p>
          <a:p>
            <a:pPr algn="l" eaLnBrk="1" fontAlgn="ctr" hangingPunct="1"/>
            <a:r>
              <a:rPr lang="zh-TW" altLang="en-US" sz="2400" b="1" smtClean="0"/>
              <a:t>                                         　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0" y="1989138"/>
            <a:ext cx="66246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Tx/>
              <a:buSzTx/>
              <a:buFontTx/>
              <a:buNone/>
              <a:defRPr/>
            </a:pPr>
            <a:r>
              <a:rPr lang="zh-TW" altLang="en-US" sz="5400" dirty="0" smtClean="0">
                <a:solidFill>
                  <a:srgbClr val="C00000"/>
                </a:solidFill>
                <a:effectLst>
                  <a:glow rad="25400">
                    <a:schemeClr val="bg1">
                      <a:alpha val="80000"/>
                    </a:schemeClr>
                  </a:glow>
                </a:effectLst>
                <a:latin typeface="Arial" panose="020B0604020202020204" pitchFamily="34" charset="0"/>
                <a:ea typeface="文鼎粗隸" pitchFamily="49" charset="-120"/>
              </a:rPr>
              <a:t>消費者保護法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3635375" y="2852738"/>
            <a:ext cx="5508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glow rad="25400">
                    <a:schemeClr val="bg1">
                      <a:alpha val="80000"/>
                    </a:schemeClr>
                  </a:glow>
                </a:effectLst>
                <a:latin typeface="Arial" panose="020B0604020202020204" pitchFamily="34" charset="0"/>
                <a:ea typeface="文鼎粗隸" pitchFamily="49" charset="-120"/>
              </a:rPr>
              <a:t>消費爭議解析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763713" y="4076700"/>
            <a:ext cx="67691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fontAlgn="ctr" hangingPunct="1">
              <a:buFont typeface="Wingdings" panose="05000000000000000000" pitchFamily="2" charset="2"/>
              <a:buNone/>
            </a:pPr>
            <a:r>
              <a:rPr lang="en-US" altLang="zh-TW" sz="2400"/>
              <a:t>     </a:t>
            </a:r>
          </a:p>
          <a:p>
            <a:pPr eaLnBrk="1" fontAlgn="ctr" hangingPunct="1">
              <a:buFont typeface="Wingdings" panose="05000000000000000000" pitchFamily="2" charset="2"/>
              <a:buNone/>
            </a:pPr>
            <a:r>
              <a:rPr lang="en-US" altLang="zh-TW" sz="2400"/>
              <a:t>            </a:t>
            </a:r>
            <a:r>
              <a:rPr lang="zh-TW" altLang="en-US" sz="2400"/>
              <a:t>主講</a:t>
            </a:r>
            <a:r>
              <a:rPr lang="zh-TW" altLang="en-US" sz="2400">
                <a:latin typeface="新細明體" panose="02020500000000000000" pitchFamily="18" charset="-120"/>
              </a:rPr>
              <a:t>： 高雄市消保會專業委員會</a:t>
            </a:r>
            <a:endParaRPr lang="en-US" altLang="zh-TW" sz="2400">
              <a:latin typeface="新細明體" panose="02020500000000000000" pitchFamily="18" charset="-120"/>
            </a:endParaRPr>
          </a:p>
          <a:p>
            <a:pPr eaLnBrk="1" fontAlgn="ctr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新細明體" panose="02020500000000000000" pitchFamily="18" charset="-120"/>
              </a:rPr>
              <a:t>                                總 召 集 人     </a:t>
            </a:r>
            <a:endParaRPr lang="en-US" altLang="zh-TW" sz="2400">
              <a:latin typeface="新細明體" panose="02020500000000000000" pitchFamily="18" charset="-120"/>
            </a:endParaRPr>
          </a:p>
          <a:p>
            <a:pPr eaLnBrk="1" fontAlgn="ctr" hangingPunct="1">
              <a:buFont typeface="Wingdings" panose="05000000000000000000" pitchFamily="2" charset="2"/>
              <a:buNone/>
            </a:pPr>
            <a:r>
              <a:rPr lang="zh-TW" altLang="en-US" sz="2400">
                <a:latin typeface="新細明體" panose="02020500000000000000" pitchFamily="18" charset="-120"/>
              </a:rPr>
              <a:t>                                   陳水吉</a:t>
            </a:r>
            <a:r>
              <a:rPr lang="en-US" altLang="zh-TW" sz="2400"/>
              <a:t>      </a:t>
            </a:r>
          </a:p>
          <a:p>
            <a:pPr eaLnBrk="1" fontAlgn="ctr" hangingPunct="1">
              <a:buFont typeface="Wingdings" panose="05000000000000000000" pitchFamily="2" charset="2"/>
              <a:buNone/>
            </a:pPr>
            <a:r>
              <a:rPr lang="zh-TW" altLang="en-US" sz="2400"/>
              <a:t>               </a:t>
            </a:r>
            <a:endParaRPr lang="en-US" altLang="zh-TW" sz="2400"/>
          </a:p>
          <a:p>
            <a:pPr eaLnBrk="1" fontAlgn="ctr" hangingPunct="1">
              <a:buFont typeface="Wingdings" panose="05000000000000000000" pitchFamily="2" charset="2"/>
              <a:buNone/>
            </a:pPr>
            <a:endParaRPr lang="en-US" altLang="zh-TW" sz="2400"/>
          </a:p>
          <a:p>
            <a:pPr algn="ctr" eaLnBrk="1" fontAlgn="ctr" hangingPunct="1">
              <a:buFont typeface="Wingdings" panose="05000000000000000000" pitchFamily="2" charset="2"/>
              <a:buNone/>
            </a:pPr>
            <a:r>
              <a:rPr lang="en-US" altLang="zh-TW" sz="24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27313" y="1916113"/>
            <a:ext cx="592455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FF0000"/>
                </a:solidFill>
                <a:latin typeface="金梅毛行書" pitchFamily="49" charset="-120"/>
                <a:ea typeface="金梅毛行書" pitchFamily="49" charset="-120"/>
              </a:rPr>
              <a:t>勿生貪念、以免被騙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FF0000"/>
                </a:solidFill>
                <a:latin typeface="金梅毛行書" pitchFamily="49" charset="-120"/>
                <a:ea typeface="金梅毛行書" pitchFamily="49" charset="-120"/>
              </a:rPr>
              <a:t>    善用申訴、維護權益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金梅毛行書" pitchFamily="49" charset="-120"/>
              <a:ea typeface="金梅毛行書" pitchFamily="49" charset="-120"/>
            </a:endParaRPr>
          </a:p>
        </p:txBody>
      </p:sp>
      <p:pic>
        <p:nvPicPr>
          <p:cNvPr id="14339" name="Picture 5" descr="MC9004267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933825"/>
            <a:ext cx="2346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55650" y="620713"/>
            <a:ext cx="1371600" cy="508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者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永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遠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的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朋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友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627313" y="476250"/>
            <a:ext cx="59245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chemeClr val="accent2"/>
                </a:solidFill>
                <a:latin typeface="金梅毛行書" pitchFamily="49" charset="-120"/>
                <a:ea typeface="金梅毛行書" pitchFamily="49" charset="-120"/>
              </a:rPr>
              <a:t>高雄市消保會提醒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金梅毛行書" pitchFamily="49" charset="-120"/>
              <a:ea typeface="金梅毛行書" pitchFamily="49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79950" y="404813"/>
            <a:ext cx="42132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>
                <a:solidFill>
                  <a:srgbClr val="660066"/>
                </a:solidFill>
                <a:latin typeface="金梅毛行書" pitchFamily="49" charset="-120"/>
                <a:ea typeface="金梅毛行書" pitchFamily="49" charset="-120"/>
              </a:rPr>
              <a:t> </a:t>
            </a:r>
            <a:r>
              <a:rPr kumimoji="0" lang="zh-TW" altLang="en-US" b="0">
                <a:solidFill>
                  <a:schemeClr val="accent2"/>
                </a:solidFill>
                <a:latin typeface="金梅毛行書" pitchFamily="49" charset="-120"/>
                <a:ea typeface="金梅毛行書" pitchFamily="49" charset="-120"/>
              </a:rPr>
              <a:t>享受消費  幸福消費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zh-TW" altLang="en-US" b="0">
                <a:solidFill>
                  <a:srgbClr val="660066"/>
                </a:solidFill>
                <a:latin typeface="華康中特圓體(P)" pitchFamily="34" charset="-120"/>
                <a:ea typeface="華康中特圓體(P)" pitchFamily="34" charset="-120"/>
              </a:rPr>
              <a:t>    願您消費金快樂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11413" y="3798888"/>
            <a:ext cx="687705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</a:rPr>
              <a:t> </a:t>
            </a:r>
            <a:r>
              <a:rPr kumimoji="0" lang="zh-TW" altLang="en-US" sz="2400">
                <a:latin typeface="Arial" panose="020B0604020202020204" pitchFamily="34" charset="0"/>
              </a:rPr>
              <a:t>電話：</a:t>
            </a:r>
            <a:r>
              <a:rPr kumimoji="0" lang="en-US" altLang="zh-TW" sz="2400">
                <a:latin typeface="Arial" panose="020B0604020202020204" pitchFamily="34" charset="0"/>
              </a:rPr>
              <a:t>07-3726432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</a:rPr>
              <a:t> </a:t>
            </a:r>
            <a:r>
              <a:rPr kumimoji="0" lang="zh-TW" altLang="en-US" sz="2400">
                <a:latin typeface="Arial" panose="020B0604020202020204" pitchFamily="34" charset="0"/>
              </a:rPr>
              <a:t>傳真：</a:t>
            </a:r>
            <a:r>
              <a:rPr kumimoji="0" lang="en-US" altLang="zh-TW" sz="2400">
                <a:latin typeface="Arial" panose="020B0604020202020204" pitchFamily="34" charset="0"/>
              </a:rPr>
              <a:t>07-3745191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</a:rPr>
              <a:t> </a:t>
            </a:r>
            <a:r>
              <a:rPr kumimoji="0" lang="zh-TW" altLang="en-US" sz="2400">
                <a:latin typeface="Arial" panose="020B0604020202020204" pitchFamily="34" charset="0"/>
              </a:rPr>
              <a:t>地址：高雄市仁武區鳳仁路</a:t>
            </a:r>
            <a:r>
              <a:rPr kumimoji="0" lang="en-US" altLang="zh-TW" sz="2400">
                <a:latin typeface="Arial" panose="020B0604020202020204" pitchFamily="34" charset="0"/>
              </a:rPr>
              <a:t>21</a:t>
            </a:r>
            <a:r>
              <a:rPr kumimoji="0" lang="zh-TW" altLang="en-US" sz="2400">
                <a:latin typeface="Arial" panose="020B0604020202020204" pitchFamily="34" charset="0"/>
              </a:rPr>
              <a:t>之</a:t>
            </a:r>
            <a:r>
              <a:rPr kumimoji="0" lang="en-US" altLang="zh-TW" sz="2400">
                <a:latin typeface="Arial" panose="020B0604020202020204" pitchFamily="34" charset="0"/>
              </a:rPr>
              <a:t>32</a:t>
            </a:r>
            <a:r>
              <a:rPr kumimoji="0" lang="zh-TW" altLang="en-US" sz="2400">
                <a:latin typeface="Arial" panose="020B0604020202020204" pitchFamily="34" charset="0"/>
              </a:rPr>
              <a:t>號</a:t>
            </a:r>
            <a:endParaRPr kumimoji="0" lang="en-US" altLang="zh-TW" sz="24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400" b="0">
                <a:latin typeface="Arial" panose="020B0604020202020204" pitchFamily="34" charset="0"/>
              </a:rPr>
              <a:t> E-mail</a:t>
            </a:r>
            <a:r>
              <a:rPr kumimoji="0" lang="zh-TW" altLang="en-US" sz="2400" b="0">
                <a:latin typeface="Arial" panose="020B0604020202020204" pitchFamily="34" charset="0"/>
              </a:rPr>
              <a:t>：</a:t>
            </a:r>
            <a:r>
              <a:rPr kumimoji="0" lang="en-US" altLang="zh-TW" sz="2400">
                <a:latin typeface="Arial" panose="020B0604020202020204" pitchFamily="34" charset="0"/>
              </a:rPr>
              <a:t>d001472001472@gmail.com</a:t>
            </a:r>
            <a:endParaRPr kumimoji="0" lang="en-US" altLang="zh-TW" sz="2400" u="sng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</a:rPr>
              <a:t> </a:t>
            </a:r>
            <a:r>
              <a:rPr kumimoji="0" lang="zh-TW" altLang="en-US" sz="2400">
                <a:latin typeface="Arial" panose="020B0604020202020204" pitchFamily="34" charset="0"/>
              </a:rPr>
              <a:t>網站：</a:t>
            </a:r>
            <a:r>
              <a:rPr kumimoji="0" lang="en-US" altLang="zh-TW" sz="2400">
                <a:solidFill>
                  <a:schemeClr val="tx2"/>
                </a:solidFill>
                <a:latin typeface="Arial" panose="020B0604020202020204" pitchFamily="34" charset="0"/>
              </a:rPr>
              <a:t>https://sites.google.com/site/khconsumer/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55650" y="476250"/>
            <a:ext cx="1371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保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護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權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益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逗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陣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行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endParaRPr kumimoji="1" lang="zh-TW" altLang="en-US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16389" name="Picture 11" descr="MC9004235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628775"/>
            <a:ext cx="11525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2" descr="MC9000451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0350"/>
            <a:ext cx="149383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3" descr="MC90042067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373688"/>
            <a:ext cx="136842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矩形 2"/>
          <p:cNvSpPr>
            <a:spLocks noChangeArrowheads="1"/>
          </p:cNvSpPr>
          <p:nvPr/>
        </p:nvSpPr>
        <p:spPr bwMode="auto">
          <a:xfrm>
            <a:off x="4121150" y="2636838"/>
            <a:ext cx="465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5400">
                <a:solidFill>
                  <a:srgbClr val="008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高雄市消保會</a:t>
            </a:r>
          </a:p>
        </p:txBody>
      </p:sp>
      <p:pic>
        <p:nvPicPr>
          <p:cNvPr id="16393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2708275"/>
            <a:ext cx="8366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13716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b="1" smtClean="0"/>
              <a:t/>
            </a:r>
            <a:br>
              <a:rPr lang="en-US" altLang="zh-TW" sz="3600" b="1" smtClean="0"/>
            </a:br>
            <a:r>
              <a:rPr lang="zh-TW" altLang="en-US" sz="3600" b="1" smtClean="0"/>
              <a:t>建</a:t>
            </a:r>
            <a:br>
              <a:rPr lang="zh-TW" altLang="en-US" sz="3600" b="1" smtClean="0"/>
            </a:br>
            <a:r>
              <a:rPr lang="zh-TW" altLang="en-US" sz="3600" b="1" smtClean="0"/>
              <a:t>立</a:t>
            </a:r>
            <a:br>
              <a:rPr lang="zh-TW" altLang="en-US" sz="3600" b="1" smtClean="0"/>
            </a:br>
            <a:r>
              <a:rPr lang="zh-TW" altLang="en-US" sz="3600" b="1" smtClean="0"/>
              <a:t>消</a:t>
            </a:r>
            <a:br>
              <a:rPr lang="zh-TW" altLang="en-US" sz="3600" b="1" smtClean="0"/>
            </a:br>
            <a:r>
              <a:rPr lang="zh-TW" altLang="en-US" sz="3600" b="1" smtClean="0"/>
              <a:t>費</a:t>
            </a:r>
            <a:br>
              <a:rPr lang="zh-TW" altLang="en-US" sz="3600" b="1" smtClean="0"/>
            </a:br>
            <a:r>
              <a:rPr lang="zh-TW" altLang="en-US" sz="3600" b="1" smtClean="0"/>
              <a:t>新</a:t>
            </a:r>
            <a:br>
              <a:rPr lang="zh-TW" altLang="en-US" sz="3600" b="1" smtClean="0"/>
            </a:br>
            <a:r>
              <a:rPr lang="zh-TW" altLang="en-US" sz="3600" b="1" smtClean="0"/>
              <a:t>觀</a:t>
            </a:r>
            <a:br>
              <a:rPr lang="zh-TW" altLang="en-US" sz="3600" b="1" smtClean="0"/>
            </a:br>
            <a:r>
              <a:rPr lang="zh-TW" altLang="en-US" sz="3600" b="1" smtClean="0"/>
              <a:t>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333375"/>
            <a:ext cx="6096000" cy="6096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TW" sz="3000" smtClean="0"/>
              <a:t>    </a:t>
            </a:r>
            <a:r>
              <a:rPr lang="en-US" altLang="zh-TW" smtClean="0"/>
              <a:t>★</a:t>
            </a:r>
            <a:r>
              <a:rPr lang="zh-TW" altLang="en-US" sz="3000" smtClean="0"/>
              <a:t>消費者權益的保障，攸關全體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    國民的健康與安全，是衡量現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    代國家的重要指標也是社會進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    步的象徵。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</a:t>
            </a:r>
            <a:r>
              <a:rPr lang="zh-TW" altLang="en-US" smtClean="0"/>
              <a:t>★</a:t>
            </a:r>
            <a:r>
              <a:rPr lang="zh-TW" altLang="en-US" sz="3000" smtClean="0"/>
              <a:t> 人人都是消費者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</a:t>
            </a:r>
            <a:r>
              <a:rPr lang="zh-TW" altLang="en-US" smtClean="0"/>
              <a:t>★</a:t>
            </a:r>
            <a:r>
              <a:rPr lang="zh-TW" altLang="en-US" sz="3000" smtClean="0"/>
              <a:t>保護消費權益就是保護每個人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zh-TW" altLang="en-US" sz="3000" smtClean="0"/>
              <a:t>        的權益。</a:t>
            </a:r>
          </a:p>
        </p:txBody>
      </p:sp>
      <p:pic>
        <p:nvPicPr>
          <p:cNvPr id="6148" name="Picture 7" descr="MP900422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4"/>
          <a:stretch>
            <a:fillRect/>
          </a:stretch>
        </p:blipFill>
        <p:spPr bwMode="auto">
          <a:xfrm>
            <a:off x="4859338" y="4292600"/>
            <a:ext cx="17287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Rot="1" noChangeArrowheads="1"/>
          </p:cNvSpPr>
          <p:nvPr/>
        </p:nvSpPr>
        <p:spPr bwMode="auto">
          <a:xfrm>
            <a:off x="4932363" y="5876925"/>
            <a:ext cx="15843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  <a:ea typeface="新細明體" pitchFamily="18" charset="-120"/>
              </a:rPr>
              <a:t>紮   根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1371600" cy="6096000"/>
          </a:xfrm>
        </p:spPr>
        <p:txBody>
          <a:bodyPr/>
          <a:lstStyle/>
          <a:p>
            <a:pPr eaLnBrk="1" fontAlgn="b" hangingPunct="1">
              <a:defRPr/>
            </a:pPr>
            <a:r>
              <a:rPr lang="en-US" altLang="zh-TW" sz="2000" b="1" smtClean="0"/>
              <a:t/>
            </a:r>
            <a:br>
              <a:rPr lang="en-US" altLang="zh-TW" sz="2000" b="1" smtClean="0"/>
            </a:br>
            <a:r>
              <a:rPr lang="zh-TW" altLang="en-US" sz="3600" b="1" smtClean="0"/>
              <a:t>消</a:t>
            </a:r>
            <a:br>
              <a:rPr lang="zh-TW" altLang="en-US" sz="3600" b="1" smtClean="0"/>
            </a:br>
            <a:r>
              <a:rPr lang="zh-TW" altLang="en-US" sz="3600" b="1" smtClean="0"/>
              <a:t>費</a:t>
            </a:r>
            <a:br>
              <a:rPr lang="zh-TW" altLang="en-US" sz="3600" b="1" smtClean="0"/>
            </a:br>
            <a:r>
              <a:rPr lang="zh-TW" altLang="en-US" sz="3600" b="1" smtClean="0"/>
              <a:t>者</a:t>
            </a:r>
            <a:br>
              <a:rPr lang="zh-TW" altLang="en-US" sz="3600" b="1" smtClean="0"/>
            </a:br>
            <a:r>
              <a:rPr lang="zh-TW" altLang="en-US" sz="3600" b="1" smtClean="0"/>
              <a:t>保</a:t>
            </a:r>
            <a:br>
              <a:rPr lang="zh-TW" altLang="en-US" sz="3600" b="1" smtClean="0"/>
            </a:br>
            <a:r>
              <a:rPr lang="zh-TW" altLang="en-US" sz="3600" b="1" smtClean="0"/>
              <a:t>護</a:t>
            </a:r>
            <a:br>
              <a:rPr lang="zh-TW" altLang="en-US" sz="3600" b="1" smtClean="0"/>
            </a:br>
            <a:r>
              <a:rPr lang="zh-TW" altLang="en-US" sz="3600" b="1" smtClean="0"/>
              <a:t>法</a:t>
            </a:r>
            <a:br>
              <a:rPr lang="zh-TW" altLang="en-US" sz="3600" b="1" smtClean="0"/>
            </a:br>
            <a:r>
              <a:rPr lang="zh-TW" altLang="en-US" sz="3600" b="1" smtClean="0"/>
              <a:t>時</a:t>
            </a:r>
            <a:br>
              <a:rPr lang="zh-TW" altLang="en-US" sz="3600" b="1" smtClean="0"/>
            </a:br>
            <a:r>
              <a:rPr lang="zh-TW" altLang="en-US" sz="3600" b="1" smtClean="0"/>
              <a:t>代</a:t>
            </a:r>
            <a:br>
              <a:rPr lang="zh-TW" altLang="en-US" sz="3600" b="1" smtClean="0"/>
            </a:br>
            <a:r>
              <a:rPr lang="zh-TW" altLang="en-US" sz="3600" b="1" smtClean="0"/>
              <a:t>來</a:t>
            </a:r>
            <a:br>
              <a:rPr lang="zh-TW" altLang="en-US" sz="3600" b="1" smtClean="0"/>
            </a:br>
            <a:r>
              <a:rPr lang="zh-TW" altLang="en-US" sz="3600" b="1" smtClean="0"/>
              <a:t>臨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0"/>
            <a:ext cx="6096000" cy="6096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zh-TW" sz="300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zh-TW" sz="3000" smtClean="0"/>
              <a:t>       1994</a:t>
            </a:r>
            <a:r>
              <a:rPr lang="zh-TW" altLang="en-US" sz="3000" smtClean="0"/>
              <a:t>年</a:t>
            </a:r>
            <a:r>
              <a:rPr lang="en-US" altLang="zh-TW" sz="3000" smtClean="0"/>
              <a:t>1</a:t>
            </a:r>
            <a:r>
              <a:rPr lang="zh-TW" altLang="en-US" sz="3000" smtClean="0"/>
              <a:t>月</a:t>
            </a:r>
            <a:r>
              <a:rPr lang="en-US" altLang="zh-TW" sz="3000" smtClean="0"/>
              <a:t>11</a:t>
            </a:r>
            <a:r>
              <a:rPr lang="zh-TW" altLang="en-US" sz="3000" smtClean="0"/>
              <a:t>日制定公佈消費者 保護法，凡是消費者與企業經營者間因商品或服務所生之爭議，均適用消費者保護法。消費者保護法重要內容如下：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843213" y="3141663"/>
            <a:ext cx="547211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kumimoji="1" lang="en-US" altLang="zh-TW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  </a:t>
            </a:r>
            <a:r>
              <a:rPr kumimoji="1" lang="zh-TW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商品服務的無過失責任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55875" y="3213100"/>
            <a:ext cx="60960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b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000" b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 b="0"/>
              <a:t>      </a:t>
            </a:r>
            <a:r>
              <a:rPr lang="zh-TW" altLang="en-US" sz="2800" b="0"/>
              <a:t>企業經營者對其所製造的商品或提供的服務，應符合當時科技或專業水準可合理期待安全性，否則，既使是無過失，也要負賠償責任。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27088" y="26035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者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保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護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法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時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代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來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臨</a:t>
            </a:r>
          </a:p>
        </p:txBody>
      </p:sp>
      <p:sp>
        <p:nvSpPr>
          <p:cNvPr id="6153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2627313" y="-242888"/>
            <a:ext cx="6265862" cy="1143001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200" b="1" dirty="0" smtClean="0">
                <a:solidFill>
                  <a:srgbClr val="FF0000"/>
                </a:solidFill>
              </a:rPr>
              <a:t>特種交易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/>
                <a:ea typeface="標楷體"/>
              </a:rPr>
              <a:t>（合理例外情事）</a:t>
            </a:r>
            <a:endParaRPr lang="zh-TW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6155" name="Rectangle 11"/>
          <p:cNvSpPr>
            <a:spLocks noGrp="1" noRot="1" noChangeArrowheads="1"/>
          </p:cNvSpPr>
          <p:nvPr>
            <p:ph type="body" idx="1"/>
          </p:nvPr>
        </p:nvSpPr>
        <p:spPr>
          <a:xfrm>
            <a:off x="2555875" y="620713"/>
            <a:ext cx="7783513" cy="2135187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mtClean="0"/>
              <a:t>     </a:t>
            </a:r>
            <a:r>
              <a:rPr lang="zh-TW" altLang="en-US" sz="2800" smtClean="0"/>
              <a:t>指網購</a:t>
            </a:r>
            <a:r>
              <a:rPr lang="en-US" altLang="zh-TW" sz="2800" smtClean="0"/>
              <a:t>.</a:t>
            </a:r>
            <a:r>
              <a:rPr lang="zh-TW" altLang="en-US" sz="2800" smtClean="0"/>
              <a:t>電視購物</a:t>
            </a:r>
            <a:r>
              <a:rPr lang="en-US" altLang="zh-TW" sz="2800" smtClean="0"/>
              <a:t>.</a:t>
            </a:r>
            <a:r>
              <a:rPr lang="zh-TW" altLang="en-US" sz="2800" smtClean="0"/>
              <a:t>電話行銷</a:t>
            </a:r>
            <a:r>
              <a:rPr lang="en-US" altLang="zh-TW" sz="2800" smtClean="0"/>
              <a:t>.</a:t>
            </a:r>
            <a:r>
              <a:rPr lang="zh-TW" altLang="en-US" sz="2800" smtClean="0"/>
              <a:t>訪問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 smtClean="0"/>
              <a:t>      交易、郵購交易等未看到實體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 smtClean="0"/>
              <a:t>      商品的買賣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 smtClean="0"/>
              <a:t>      有七天的猶豫期間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 smtClean="0"/>
              <a:t>      如果不願意買，可完全退款。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348038" y="3500438"/>
            <a:ext cx="475456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kumimoji="1" lang="zh-TW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廣告的法律效果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627313" y="3789363"/>
            <a:ext cx="60960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3000" b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3400" b="0"/>
              <a:t>     </a:t>
            </a:r>
            <a:r>
              <a:rPr lang="zh-TW" altLang="en-US" sz="2800" b="0"/>
              <a:t>依民法規定並無拘束力，僅供參考。依消費者保護法規定，在消費者實際消費後，該廣告即納入契約的內容，廠商就得依廣告內容給付。</a:t>
            </a:r>
          </a:p>
        </p:txBody>
      </p:sp>
      <p:pic>
        <p:nvPicPr>
          <p:cNvPr id="8199" name="Picture 14" descr="MC9004164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708275"/>
            <a:ext cx="8112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uild="p"/>
      <p:bldP spid="615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2268538" y="2997200"/>
            <a:ext cx="6553200" cy="863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b="1" u="sng" smtClean="0">
                <a:solidFill>
                  <a:schemeClr val="accent2"/>
                </a:solidFill>
              </a:rPr>
              <a:t>聰明消費   一定要會</a:t>
            </a:r>
          </a:p>
        </p:txBody>
      </p:sp>
      <p:sp>
        <p:nvSpPr>
          <p:cNvPr id="20487" name="Rectangle 7"/>
          <p:cNvSpPr>
            <a:spLocks noGrp="1" noRot="1" noChangeArrowheads="1"/>
          </p:cNvSpPr>
          <p:nvPr>
            <p:ph type="body" idx="1"/>
          </p:nvPr>
        </p:nvSpPr>
        <p:spPr>
          <a:xfrm>
            <a:off x="3563938" y="4076700"/>
            <a:ext cx="5041900" cy="3024188"/>
          </a:xfrm>
          <a:noFill/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華康中特圓體(P)" pitchFamily="34" charset="-120"/>
              </a:rPr>
              <a:t>貨比三家不吃虧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華康中特圓體(P)" pitchFamily="34" charset="-120"/>
              </a:rPr>
              <a:t>有問題立即反映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華康中特圓體(P)" pitchFamily="34" charset="-120"/>
              </a:rPr>
              <a:t>停、看、聽</a:t>
            </a:r>
          </a:p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華康中特圓體(P)" pitchFamily="34" charset="-120"/>
              </a:rPr>
              <a:t>瞭解風險、避開陷阱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827088" y="26035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我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最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小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?</a:t>
            </a:r>
            <a:b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咁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按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咧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?</a:t>
            </a:r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76250"/>
            <a:ext cx="173355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12875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8913"/>
            <a:ext cx="14478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885113" y="260350"/>
            <a:ext cx="86518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業</a:t>
            </a:r>
            <a:br>
              <a:rPr kumimoji="1" lang="zh-TW" alt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者</a:t>
            </a: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endParaRPr kumimoji="1" lang="zh-TW" altLang="en-US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987675" y="2060575"/>
            <a:ext cx="1439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消費者</a:t>
            </a: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endParaRPr kumimoji="1" lang="zh-TW" altLang="en-US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0494" name="Rectangle 14"/>
          <p:cNvSpPr>
            <a:spLocks noRot="1" noChangeArrowheads="1"/>
          </p:cNvSpPr>
          <p:nvPr/>
        </p:nvSpPr>
        <p:spPr bwMode="auto">
          <a:xfrm>
            <a:off x="2051050" y="0"/>
            <a:ext cx="31686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kumimoji="1" lang="zh-TW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皆係講嘸通ㄟ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" t="3090" r="30798" b="2954"/>
          <a:stretch>
            <a:fillRect/>
          </a:stretch>
        </p:blipFill>
        <p:spPr bwMode="auto">
          <a:xfrm>
            <a:off x="9540875" y="34925"/>
            <a:ext cx="6835775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827088" y="26035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爭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議</a:t>
            </a:r>
            <a:b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排</a:t>
            </a:r>
            <a:endParaRPr kumimoji="1" lang="en-US" altLang="zh-TW" sz="3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新細明體" pitchFamily="18" charset="-120"/>
            </a:endParaRPr>
          </a:p>
          <a:p>
            <a:pPr algn="ctr" eaLnBrk="1" fontAlgn="b" hangingPunct="1">
              <a:defRPr/>
            </a:pPr>
            <a:r>
              <a:rPr kumimoji="1" lang="zh-TW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序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484438" y="1628775"/>
          <a:ext cx="6551612" cy="24717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0322">
                  <a:extLst>
                    <a:ext uri="{9D8B030D-6E8A-4147-A177-3AD203B41FA5}">
                      <a16:colId xmlns:a16="http://schemas.microsoft.com/office/drawing/2014/main" xmlns="" val="706762206"/>
                    </a:ext>
                  </a:extLst>
                </a:gridCol>
                <a:gridCol w="1310322">
                  <a:extLst>
                    <a:ext uri="{9D8B030D-6E8A-4147-A177-3AD203B41FA5}">
                      <a16:colId xmlns:a16="http://schemas.microsoft.com/office/drawing/2014/main" xmlns="" val="1790552543"/>
                    </a:ext>
                  </a:extLst>
                </a:gridCol>
                <a:gridCol w="1310322">
                  <a:extLst>
                    <a:ext uri="{9D8B030D-6E8A-4147-A177-3AD203B41FA5}">
                      <a16:colId xmlns:a16="http://schemas.microsoft.com/office/drawing/2014/main" xmlns="" val="3208603847"/>
                    </a:ext>
                  </a:extLst>
                </a:gridCol>
                <a:gridCol w="1310322">
                  <a:extLst>
                    <a:ext uri="{9D8B030D-6E8A-4147-A177-3AD203B41FA5}">
                      <a16:colId xmlns:a16="http://schemas.microsoft.com/office/drawing/2014/main" xmlns="" val="2268289890"/>
                    </a:ext>
                  </a:extLst>
                </a:gridCol>
                <a:gridCol w="1310322">
                  <a:extLst>
                    <a:ext uri="{9D8B030D-6E8A-4147-A177-3AD203B41FA5}">
                      <a16:colId xmlns:a16="http://schemas.microsoft.com/office/drawing/2014/main" xmlns="" val="3466579720"/>
                    </a:ext>
                  </a:extLst>
                </a:gridCol>
              </a:tblGrid>
              <a:tr h="10057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1</a:t>
                      </a:r>
                      <a:endParaRPr lang="zh-TW" altLang="en-US" sz="60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2</a:t>
                      </a:r>
                      <a:endParaRPr lang="zh-TW" altLang="en-US" sz="60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3</a:t>
                      </a:r>
                      <a:endParaRPr lang="zh-TW" altLang="en-US" sz="60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4</a:t>
                      </a:r>
                      <a:endParaRPr lang="zh-TW" altLang="en-US" sz="6000" dirty="0"/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6000" dirty="0" smtClean="0"/>
                        <a:t>5</a:t>
                      </a:r>
                      <a:endParaRPr lang="zh-TW" altLang="en-US" sz="6000" dirty="0"/>
                    </a:p>
                  </a:txBody>
                  <a:tcPr marL="91424" marR="91424" marT="45709" marB="45709"/>
                </a:tc>
                <a:extLst>
                  <a:ext uri="{0D108BD9-81ED-4DB2-BD59-A6C34878D82A}">
                    <a16:rowId xmlns:a16="http://schemas.microsoft.com/office/drawing/2014/main" xmlns="" val="1477332847"/>
                  </a:ext>
                </a:extLst>
              </a:tr>
              <a:tr h="14659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/>
                        <a:t>電信</a:t>
                      </a:r>
                      <a:endParaRPr lang="en-US" altLang="zh-TW" sz="4000" dirty="0" smtClean="0"/>
                    </a:p>
                    <a:p>
                      <a:pPr algn="ctr"/>
                      <a:r>
                        <a:rPr lang="en-US" altLang="zh-TW" sz="2400" dirty="0" smtClean="0"/>
                        <a:t>(1963</a:t>
                      </a:r>
                      <a:r>
                        <a:rPr lang="zh-TW" altLang="en-US" sz="2400" dirty="0" smtClean="0"/>
                        <a:t>件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>
                        <a:latin typeface="華康標楷體" panose="03000509000000000000" pitchFamily="65" charset="-120"/>
                        <a:ea typeface="華康標楷體" panose="03000509000000000000" pitchFamily="65" charset="-120"/>
                        <a:cs typeface="華康標楷體" panose="03000509000000000000" pitchFamily="65" charset="-120"/>
                      </a:endParaRPr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/>
                        <a:t>房屋</a:t>
                      </a:r>
                      <a:endParaRPr lang="en-US" altLang="zh-TW" sz="4000" dirty="0" smtClean="0"/>
                    </a:p>
                    <a:p>
                      <a:pPr algn="ctr"/>
                      <a:r>
                        <a:rPr lang="en-US" altLang="zh-TW" sz="2400" dirty="0" smtClean="0"/>
                        <a:t>(1561</a:t>
                      </a:r>
                      <a:r>
                        <a:rPr lang="zh-TW" altLang="en-US" sz="2400" dirty="0" smtClean="0"/>
                        <a:t>件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>
                        <a:latin typeface="華康標楷體" panose="03000509000000000000" pitchFamily="65" charset="-120"/>
                        <a:ea typeface="華康標楷體" panose="03000509000000000000" pitchFamily="65" charset="-120"/>
                        <a:cs typeface="華康標楷體" panose="03000509000000000000" pitchFamily="65" charset="-120"/>
                      </a:endParaRPr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/>
                        <a:t>遊戲</a:t>
                      </a:r>
                      <a:endParaRPr lang="en-US" altLang="zh-TW" sz="4000" dirty="0" smtClean="0"/>
                    </a:p>
                    <a:p>
                      <a:pPr algn="ctr"/>
                      <a:r>
                        <a:rPr lang="en-US" altLang="zh-TW" sz="2400" dirty="0" smtClean="0"/>
                        <a:t>(1407</a:t>
                      </a:r>
                      <a:r>
                        <a:rPr lang="zh-TW" altLang="en-US" sz="2400" dirty="0" smtClean="0"/>
                        <a:t>件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>
                        <a:latin typeface="華康標楷體" panose="03000509000000000000" pitchFamily="65" charset="-120"/>
                        <a:ea typeface="華康標楷體" panose="03000509000000000000" pitchFamily="65" charset="-120"/>
                        <a:cs typeface="華康標楷體" panose="03000509000000000000" pitchFamily="65" charset="-120"/>
                      </a:endParaRPr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/>
                        <a:t>手機</a:t>
                      </a:r>
                      <a:endParaRPr lang="en-US" altLang="zh-TW" sz="4000" dirty="0" smtClean="0"/>
                    </a:p>
                    <a:p>
                      <a:pPr algn="ctr"/>
                      <a:r>
                        <a:rPr lang="en-US" altLang="zh-TW" sz="2400" dirty="0" smtClean="0"/>
                        <a:t>(1371</a:t>
                      </a:r>
                      <a:r>
                        <a:rPr lang="zh-TW" altLang="en-US" sz="2400" dirty="0" smtClean="0"/>
                        <a:t>件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>
                        <a:latin typeface="華康標楷體" panose="03000509000000000000" pitchFamily="65" charset="-120"/>
                        <a:ea typeface="華康標楷體" panose="03000509000000000000" pitchFamily="65" charset="-120"/>
                        <a:cs typeface="華康標楷體" panose="03000509000000000000" pitchFamily="65" charset="-120"/>
                      </a:endParaRPr>
                    </a:p>
                  </a:txBody>
                  <a:tcPr marL="91424" marR="91424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/>
                        <a:t>網購</a:t>
                      </a:r>
                      <a:endParaRPr lang="en-US" altLang="zh-TW" sz="4000" dirty="0" smtClean="0"/>
                    </a:p>
                    <a:p>
                      <a:pPr algn="ctr"/>
                      <a:r>
                        <a:rPr lang="en-US" altLang="zh-TW" sz="2400" dirty="0" smtClean="0"/>
                        <a:t>(1323</a:t>
                      </a:r>
                      <a:r>
                        <a:rPr lang="zh-TW" altLang="en-US" sz="2400" dirty="0" smtClean="0"/>
                        <a:t>件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>
                        <a:latin typeface="華康標楷體" panose="03000509000000000000" pitchFamily="65" charset="-120"/>
                        <a:ea typeface="華康標楷體" panose="03000509000000000000" pitchFamily="65" charset="-120"/>
                        <a:cs typeface="華康標楷體" panose="03000509000000000000" pitchFamily="65" charset="-120"/>
                      </a:endParaRPr>
                    </a:p>
                  </a:txBody>
                  <a:tcPr marL="91424" marR="91424" marT="45709" marB="45709"/>
                </a:tc>
                <a:extLst>
                  <a:ext uri="{0D108BD9-81ED-4DB2-BD59-A6C34878D82A}">
                    <a16:rowId xmlns:a16="http://schemas.microsoft.com/office/drawing/2014/main" xmlns="" val="2266560944"/>
                  </a:ext>
                </a:extLst>
              </a:tr>
            </a:tbl>
          </a:graphicData>
        </a:graphic>
      </p:graphicFrame>
      <p:sp>
        <p:nvSpPr>
          <p:cNvPr id="10264" name="文字方塊 2"/>
          <p:cNvSpPr txBox="1">
            <a:spLocks noChangeArrowheads="1"/>
          </p:cNvSpPr>
          <p:nvPr/>
        </p:nvSpPr>
        <p:spPr bwMode="auto">
          <a:xfrm>
            <a:off x="3203575" y="404813"/>
            <a:ext cx="480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kumimoji="0"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年至</a:t>
            </a:r>
            <a:r>
              <a:rPr kumimoji="0"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kumimoji="0"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kumimoji="0" lang="en-US" altLang="zh-TW" sz="480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kumimoji="0" lang="zh-TW" altLang="en-US" sz="480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755650" y="620713"/>
            <a:ext cx="1371600" cy="508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例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分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享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5867400" y="260350"/>
            <a:ext cx="27368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chemeClr val="accent2"/>
                </a:solidFill>
                <a:latin typeface="華康中特圓體(P)" pitchFamily="34" charset="-120"/>
                <a:ea typeface="華康中特圓體(P)" pitchFamily="34" charset="-120"/>
              </a:rPr>
              <a:t>網購爭議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7632700" y="1916113"/>
            <a:ext cx="15113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009900"/>
                </a:solidFill>
                <a:latin typeface="華康中特圓體(P)" pitchFamily="34" charset="-120"/>
                <a:ea typeface="華康中特圓體(P)" pitchFamily="34" charset="-120"/>
              </a:rPr>
              <a:t>旅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009900"/>
                </a:solidFill>
                <a:latin typeface="華康中特圓體(P)" pitchFamily="34" charset="-120"/>
                <a:ea typeface="華康中特圓體(P)" pitchFamily="34" charset="-120"/>
              </a:rPr>
              <a:t>遊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009900"/>
                </a:solidFill>
                <a:latin typeface="華康中特圓體(P)" pitchFamily="34" charset="-120"/>
                <a:ea typeface="華康中特圓體(P)" pitchFamily="34" charset="-120"/>
              </a:rPr>
              <a:t>要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009900"/>
                </a:solidFill>
                <a:latin typeface="華康中特圓體(P)" pitchFamily="34" charset="-120"/>
                <a:ea typeface="華康中特圓體(P)" pitchFamily="34" charset="-120"/>
              </a:rPr>
              <a:t>領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2987675" y="4437063"/>
            <a:ext cx="27368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chemeClr val="tx2"/>
                </a:solidFill>
                <a:latin typeface="華康中特圓體(P)" pitchFamily="34" charset="-120"/>
                <a:ea typeface="華康中特圓體(P)" pitchFamily="34" charset="-120"/>
              </a:rPr>
              <a:t>補習風險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700338" y="1309688"/>
            <a:ext cx="27368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FF0000"/>
                </a:solidFill>
                <a:latin typeface="華康中特圓體(P)" pitchFamily="34" charset="-120"/>
                <a:ea typeface="華康中特圓體(P)" pitchFamily="34" charset="-120"/>
              </a:rPr>
              <a:t>行動通信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solidFill>
                <a:srgbClr val="FF0000"/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2627313" y="1916113"/>
            <a:ext cx="935037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購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屋</a:t>
            </a:r>
            <a:endParaRPr lang="en-US" altLang="zh-TW" sz="36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秘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笈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36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pic>
        <p:nvPicPr>
          <p:cNvPr id="11272" name="Picture 12" descr="MC9004402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60350"/>
            <a:ext cx="10668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3" descr="MC9004415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908050"/>
            <a:ext cx="144145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4" descr="MC90023425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292600"/>
            <a:ext cx="13382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5" descr="p3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420938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6" descr="MC9003436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084763"/>
            <a:ext cx="13620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6011863" y="5805488"/>
            <a:ext cx="27368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FF00FF"/>
                </a:solidFill>
                <a:latin typeface="華康中特圓體(P)" pitchFamily="34" charset="-120"/>
                <a:ea typeface="華康中特圓體(P)" pitchFamily="34" charset="-120"/>
              </a:rPr>
              <a:t>健身↹傷心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solidFill>
                <a:srgbClr val="FF00FF"/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pic>
        <p:nvPicPr>
          <p:cNvPr id="11278" name="Picture 18" descr="MC9004273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492375"/>
            <a:ext cx="180022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矩形 2"/>
          <p:cNvSpPr>
            <a:spLocks noChangeArrowheads="1"/>
          </p:cNvSpPr>
          <p:nvPr/>
        </p:nvSpPr>
        <p:spPr bwMode="auto">
          <a:xfrm>
            <a:off x="4926013" y="1684338"/>
            <a:ext cx="1662112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C00000"/>
                </a:solidFill>
                <a:latin typeface="華康中特圓體(P)" pitchFamily="34" charset="-120"/>
                <a:ea typeface="華康中特圓體(P)" pitchFamily="34" charset="-120"/>
              </a:rPr>
              <a:t>飲</a:t>
            </a:r>
            <a:endParaRPr lang="en-US" altLang="zh-TW" sz="4000" b="0">
              <a:solidFill>
                <a:srgbClr val="C000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C00000"/>
                </a:solidFill>
                <a:latin typeface="華康中特圓體(P)" pitchFamily="34" charset="-120"/>
                <a:ea typeface="華康中特圓體(P)" pitchFamily="34" charset="-120"/>
              </a:rPr>
              <a:t>食</a:t>
            </a:r>
            <a:endParaRPr lang="en-US" altLang="zh-TW" sz="4000" b="0">
              <a:solidFill>
                <a:srgbClr val="C000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C00000"/>
                </a:solidFill>
                <a:latin typeface="華康中特圓體(P)" pitchFamily="34" charset="-120"/>
                <a:ea typeface="華康中特圓體(P)" pitchFamily="34" charset="-120"/>
              </a:rPr>
              <a:t>健</a:t>
            </a:r>
            <a:endParaRPr lang="en-US" altLang="zh-TW" sz="4000" b="0">
              <a:solidFill>
                <a:srgbClr val="C000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solidFill>
                  <a:srgbClr val="C00000"/>
                </a:solidFill>
                <a:latin typeface="華康中特圓體(P)" pitchFamily="34" charset="-120"/>
                <a:ea typeface="華康中特圓體(P)" pitchFamily="34" charset="-120"/>
              </a:rPr>
              <a:t>康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zh-TW" sz="40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40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40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  <p:bldP spid="112648" grpId="0"/>
      <p:bldP spid="112649" grpId="0"/>
      <p:bldP spid="112650" grpId="0"/>
      <p:bldP spid="112651" grpId="0"/>
      <p:bldP spid="1126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755650" y="620713"/>
            <a:ext cx="1371600" cy="508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例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分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享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516688" y="260350"/>
            <a:ext cx="208756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chemeClr val="accent2"/>
                </a:solidFill>
                <a:latin typeface="華康中特圓體(P)" pitchFamily="34" charset="-120"/>
                <a:ea typeface="華康中特圓體(P)" pitchFamily="34" charset="-120"/>
              </a:rPr>
              <a:t>婚紗宴席</a:t>
            </a:r>
            <a:endParaRPr lang="en-US" altLang="zh-TW" sz="3600" b="0">
              <a:solidFill>
                <a:schemeClr val="accent2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chemeClr val="accent2"/>
                </a:solidFill>
                <a:latin typeface="華康中特圓體(P)" pitchFamily="34" charset="-120"/>
                <a:ea typeface="華康中特圓體(P)" pitchFamily="34" charset="-120"/>
              </a:rPr>
              <a:t>退場機制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227763" y="2349500"/>
            <a:ext cx="2916237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009900"/>
                </a:solidFill>
                <a:latin typeface="華康中特圓體(P)" pitchFamily="34" charset="-120"/>
                <a:ea typeface="華康中特圓體(P)" pitchFamily="34" charset="-120"/>
              </a:rPr>
              <a:t>愛車如何選</a:t>
            </a:r>
            <a:endParaRPr lang="en-US" altLang="zh-TW" sz="3600" b="0">
              <a:solidFill>
                <a:srgbClr val="0099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3600" b="0">
              <a:solidFill>
                <a:srgbClr val="0099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3600" b="0">
              <a:solidFill>
                <a:srgbClr val="0099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3600" b="0">
              <a:solidFill>
                <a:srgbClr val="0099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latin typeface="華康中特圓體(P)" pitchFamily="34" charset="-120"/>
                <a:ea typeface="華康中特圓體(P)" pitchFamily="34" charset="-120"/>
              </a:rPr>
              <a:t> 搬家運送</a:t>
            </a: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2339975" y="3716338"/>
            <a:ext cx="251936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chemeClr val="tx2"/>
                </a:solidFill>
                <a:latin typeface="華康中特圓體(P)" pitchFamily="34" charset="-120"/>
                <a:ea typeface="華康中特圓體(P)" pitchFamily="34" charset="-120"/>
              </a:rPr>
              <a:t>詐騙技倆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339975" y="260350"/>
            <a:ext cx="26638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FF0000"/>
                </a:solidFill>
                <a:latin typeface="華康中特圓體(P)" pitchFamily="34" charset="-120"/>
                <a:ea typeface="華康中特圓體(P)" pitchFamily="34" charset="-120"/>
              </a:rPr>
              <a:t>家用瓦斯</a:t>
            </a:r>
            <a:endParaRPr lang="en-US" altLang="zh-TW" sz="3600" b="0">
              <a:solidFill>
                <a:srgbClr val="FF000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FF0000"/>
                </a:solidFill>
                <a:latin typeface="華康中特圓體(P)" pitchFamily="34" charset="-120"/>
                <a:ea typeface="華康中特圓體(P)" pitchFamily="34" charset="-120"/>
              </a:rPr>
              <a:t>新規定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solidFill>
                <a:srgbClr val="FF0000"/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2339975" y="2349500"/>
            <a:ext cx="25193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個資保護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zh-TW" altLang="en-US" sz="3600" b="0">
              <a:solidFill>
                <a:srgbClr val="800080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latin typeface="華康中特圓體(P)" pitchFamily="34" charset="-120"/>
                <a:ea typeface="華康中特圓體(P)" pitchFamily="34" charset="-120"/>
              </a:rPr>
              <a:t>  </a:t>
            </a: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latin typeface="華康中特圓體(P)" pitchFamily="34" charset="-120"/>
                <a:ea typeface="華康中特圓體(P)" pitchFamily="34" charset="-120"/>
              </a:rPr>
              <a:t>         </a:t>
            </a: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000" b="0">
                <a:latin typeface="華康中特圓體(P)" pitchFamily="34" charset="-120"/>
                <a:ea typeface="華康中特圓體(P)" pitchFamily="34" charset="-120"/>
              </a:rPr>
              <a:t> 藝文票券</a:t>
            </a: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0">
                <a:solidFill>
                  <a:srgbClr val="800080"/>
                </a:solidFill>
                <a:latin typeface="華康中特圓體(P)" pitchFamily="34" charset="-120"/>
                <a:ea typeface="華康中特圓體(P)" pitchFamily="34" charset="-120"/>
              </a:rPr>
              <a:t>                     </a:t>
            </a:r>
            <a:r>
              <a:rPr lang="zh-TW" altLang="en-US" sz="4000" b="0">
                <a:latin typeface="華康中特圓體(P)" pitchFamily="34" charset="-120"/>
                <a:ea typeface="華康中特圓體(P)" pitchFamily="34" charset="-120"/>
              </a:rPr>
              <a:t>          </a:t>
            </a:r>
            <a:endParaRPr lang="zh-TW" altLang="en-US" sz="4000" b="0">
              <a:solidFill>
                <a:srgbClr val="FF00FF"/>
              </a:solidFill>
              <a:latin typeface="華康中特圓體(P)" pitchFamily="34" charset="-120"/>
              <a:ea typeface="華康中特圓體(P)" pitchFamily="34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6516688" y="3716338"/>
            <a:ext cx="20875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3600" b="0">
                <a:solidFill>
                  <a:srgbClr val="FF00FF"/>
                </a:solidFill>
                <a:latin typeface="華康中特圓體(P)" pitchFamily="34" charset="-120"/>
                <a:ea typeface="華康中特圓體(P)" pitchFamily="34" charset="-120"/>
              </a:rPr>
              <a:t>美麗陷阱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4000" b="0">
              <a:solidFill>
                <a:srgbClr val="FF00FF"/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12297" name="笑臉 1"/>
          <p:cNvSpPr>
            <a:spLocks noChangeArrowheads="1"/>
          </p:cNvSpPr>
          <p:nvPr/>
        </p:nvSpPr>
        <p:spPr bwMode="auto">
          <a:xfrm>
            <a:off x="2916238" y="871538"/>
            <a:ext cx="914400" cy="9144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|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]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0000"/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zh-TW" altLang="en-US" sz="480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2298" name="Picture 10" descr="\\消保會主機-pc\主機資料\105年消保月刊\10506第五十五期\10506圖檔\images-1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620713"/>
            <a:ext cx="18002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/>
      <p:bldP spid="112648" grpId="0"/>
      <p:bldP spid="112649" grpId="0"/>
      <p:bldP spid="112650" grpId="0"/>
      <p:bldP spid="112651" grpId="0"/>
      <p:bldP spid="1126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827088" y="260350"/>
            <a:ext cx="137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fontAlgn="b" hangingPunct="1">
              <a:defRPr/>
            </a:pPr>
            <a: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/>
            </a:r>
            <a:br>
              <a:rPr kumimoji="1" lang="en-US" altLang="zh-TW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消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費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爭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議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申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訴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管</a:t>
            </a:r>
            <a:b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</a:br>
            <a:r>
              <a:rPr kumimoji="1" lang="zh-TW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道</a:t>
            </a:r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627313" y="476250"/>
            <a:ext cx="6192837" cy="58054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8823"/>
                  </a:srgbClr>
                </a:solidFill>
              </a14:hiddenFill>
            </a:ext>
          </a:extLst>
        </p:spPr>
        <p:txBody>
          <a:bodyPr/>
          <a:lstStyle/>
          <a:p>
            <a:pPr marL="533400" indent="-533400" eaLnBrk="1" hangingPunct="1"/>
            <a:r>
              <a:rPr lang="zh-TW" altLang="en-US" sz="2400" smtClean="0"/>
              <a:t>主管消費 </a:t>
            </a:r>
            <a:r>
              <a:rPr lang="en-US" altLang="zh-TW" sz="2400" smtClean="0"/>
              <a:t>: </a:t>
            </a:r>
            <a:r>
              <a:rPr lang="zh-TW" altLang="en-US" sz="2400" smtClean="0"/>
              <a:t>行政院消費者保護處</a:t>
            </a:r>
          </a:p>
          <a:p>
            <a:pPr marL="533400" indent="-533400" eaLnBrk="1" hangingPunct="1"/>
            <a:r>
              <a:rPr lang="zh-TW" altLang="en-US" sz="2400" smtClean="0"/>
              <a:t>政府單位－各縣市政府消費者服務中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                           心消保官</a:t>
            </a:r>
            <a:r>
              <a:rPr lang="en-US" altLang="zh-TW" sz="2400" smtClean="0"/>
              <a:t>(</a:t>
            </a:r>
            <a:r>
              <a:rPr lang="zh-TW" altLang="en-US" sz="2400" smtClean="0"/>
              <a:t>專線 </a:t>
            </a:r>
            <a:r>
              <a:rPr lang="en-US" altLang="zh-TW" sz="2400" smtClean="0"/>
              <a:t>1950) </a:t>
            </a:r>
            <a:r>
              <a:rPr lang="zh-TW" altLang="en-US" sz="2400" smtClean="0"/>
              <a:t>、調解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                           委員會</a:t>
            </a:r>
          </a:p>
          <a:p>
            <a:pPr marL="533400" indent="-533400" eaLnBrk="1" hangingPunct="1"/>
            <a:r>
              <a:rPr lang="zh-TW" altLang="en-US" sz="2400" smtClean="0"/>
              <a:t>民間團體</a:t>
            </a:r>
          </a:p>
          <a:p>
            <a:pPr marL="1052513" lvl="2" indent="-381000" eaLnBrk="1" hangingPunct="1"/>
            <a:r>
              <a:rPr lang="zh-TW" altLang="en-US" smtClean="0"/>
              <a:t>全國性</a:t>
            </a:r>
            <a:r>
              <a:rPr lang="en-US" altLang="zh-TW" smtClean="0"/>
              <a:t>: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        (</a:t>
            </a:r>
            <a:r>
              <a:rPr lang="en-US" altLang="zh-TW" smtClean="0">
                <a:sym typeface="Wingdings" panose="05000000000000000000" pitchFamily="2" charset="2"/>
              </a:rPr>
              <a:t>1)</a:t>
            </a:r>
            <a:r>
              <a:rPr lang="zh-TW" altLang="en-US" smtClean="0">
                <a:sym typeface="Wingdings" panose="05000000000000000000" pitchFamily="2" charset="2"/>
              </a:rPr>
              <a:t>優良消保團體 </a:t>
            </a:r>
            <a:r>
              <a:rPr lang="en-US" altLang="zh-TW" smtClean="0">
                <a:sym typeface="Wingdings" panose="05000000000000000000" pitchFamily="2" charset="2"/>
              </a:rPr>
              <a:t>: </a:t>
            </a:r>
            <a:r>
              <a:rPr lang="zh-TW" altLang="en-US" smtClean="0"/>
              <a:t>消基會、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zh-TW" altLang="en-US" smtClean="0">
                <a:solidFill>
                  <a:srgbClr val="FF0000"/>
                </a:solidFill>
              </a:rPr>
              <a:t>                                        </a:t>
            </a:r>
            <a:r>
              <a:rPr lang="zh-TW" altLang="en-US" smtClean="0"/>
              <a:t>台灣消保會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    </a:t>
            </a:r>
            <a:r>
              <a:rPr lang="en-US" altLang="zh-TW" smtClean="0"/>
              <a:t>(2)</a:t>
            </a:r>
            <a:r>
              <a:rPr lang="zh-TW" altLang="en-US" smtClean="0"/>
              <a:t>其他 </a:t>
            </a:r>
            <a:r>
              <a:rPr lang="en-US" altLang="zh-TW" smtClean="0"/>
              <a:t>: </a:t>
            </a:r>
            <a:r>
              <a:rPr lang="zh-TW" altLang="en-US" smtClean="0"/>
              <a:t>海峽兩岸協會、台中消促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                    會、台灣消費者協會</a:t>
            </a:r>
          </a:p>
          <a:p>
            <a:pPr marL="1052513" lvl="2" indent="-381000" eaLnBrk="1" hangingPunct="1"/>
            <a:r>
              <a:rPr lang="zh-TW" altLang="en-US" smtClean="0"/>
              <a:t>地方性：台北市、桃園縣、台南市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                、高雄市、花蓮縣、新竹市</a:t>
            </a:r>
          </a:p>
          <a:p>
            <a:pPr marL="1052513" lvl="2" indent="-381000" eaLnBrk="1" hangingPunct="1">
              <a:buFont typeface="Wingdings" panose="05000000000000000000" pitchFamily="2" charset="2"/>
              <a:buNone/>
            </a:pPr>
            <a:r>
              <a:rPr lang="zh-TW" altLang="en-US" smtClean="0"/>
              <a:t>                      等消保團體</a:t>
            </a:r>
          </a:p>
        </p:txBody>
      </p:sp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7451725" y="1989138"/>
          <a:ext cx="10382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orelDRAW" r:id="rId3" imgW="383117" imgH="424392" progId="CorelDRAW.Graphic.12">
                  <p:embed/>
                </p:oleObj>
              </mc:Choice>
              <mc:Fallback>
                <p:oleObj name="CorelDRAW" r:id="rId3" imgW="383117" imgH="424392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989138"/>
                        <a:ext cx="10382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6659563" y="2276475"/>
          <a:ext cx="7921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CorelDRAW" r:id="rId5" imgW="171354" imgH="95193" progId="CorelDRAW.Graphic.12">
                  <p:embed/>
                </p:oleObj>
              </mc:Choice>
              <mc:Fallback>
                <p:oleObj name="CorelDRAW" r:id="rId5" imgW="171354" imgH="95193" progId="CorelDRAW.Graphic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276475"/>
                        <a:ext cx="79216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6156325" y="2133600"/>
          <a:ext cx="7207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CorelDRAW" r:id="rId7" imgW="218995" imgH="104789" progId="CorelDRAW.Graphic.12">
                  <p:embed/>
                </p:oleObj>
              </mc:Choice>
              <mc:Fallback>
                <p:oleObj name="CorelDRAW" r:id="rId7" imgW="218995" imgH="104789" progId="CorelDRAW.Graphic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133600"/>
                        <a:ext cx="7207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6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6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theme/theme1.xml><?xml version="1.0" encoding="utf-8"?>
<a:theme xmlns:a="http://schemas.openxmlformats.org/drawingml/2006/main" name="peony">
  <a:themeElements>
    <a:clrScheme name="peony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eony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4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peon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ony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on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PEONY</Template>
  <TotalTime>1364</TotalTime>
  <Words>526</Words>
  <Application>Microsoft Office PowerPoint</Application>
  <PresentationFormat>如螢幕大小 (4:3)</PresentationFormat>
  <Paragraphs>131</Paragraphs>
  <Slides>11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3" baseType="lpstr">
      <vt:lpstr>標楷體</vt:lpstr>
      <vt:lpstr>Arial</vt:lpstr>
      <vt:lpstr>Times New Roman</vt:lpstr>
      <vt:lpstr>新細明體</vt:lpstr>
      <vt:lpstr>Wingdings</vt:lpstr>
      <vt:lpstr>華康中特圓體(P)</vt:lpstr>
      <vt:lpstr>華康標楷體</vt:lpstr>
      <vt:lpstr>金梅毛行書</vt:lpstr>
      <vt:lpstr>Verdana</vt:lpstr>
      <vt:lpstr>SimSun</vt:lpstr>
      <vt:lpstr>peony</vt:lpstr>
      <vt:lpstr>CorelDRAW 12.0 Graphic</vt:lpstr>
      <vt:lpstr>PowerPoint 簡報</vt:lpstr>
      <vt:lpstr> 建 立 消 費 新 觀 念</vt:lpstr>
      <vt:lpstr> 消 費 者 保 護 法 時 代 來 臨</vt:lpstr>
      <vt:lpstr>特種交易（合理例外情事）</vt:lpstr>
      <vt:lpstr>聰明消費   一定要會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台灣消保會</dc:creator>
  <cp:lastModifiedBy>user</cp:lastModifiedBy>
  <cp:revision>133</cp:revision>
  <dcterms:created xsi:type="dcterms:W3CDTF">2010-09-17T01:05:15Z</dcterms:created>
  <dcterms:modified xsi:type="dcterms:W3CDTF">2021-03-17T08:16:11Z</dcterms:modified>
</cp:coreProperties>
</file>